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theme/theme6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7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8.xml" ContentType="application/vnd.openxmlformats-officedocument.theme+xml"/>
  <Override PartName="/ppt/slideLayouts/slideLayout30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38"/>
  </p:notesMasterIdLst>
  <p:handoutMasterIdLst>
    <p:handoutMasterId r:id="rId39"/>
  </p:handoutMasterIdLst>
  <p:sldIdLst>
    <p:sldId id="256" r:id="rId10"/>
    <p:sldId id="257" r:id="rId11"/>
    <p:sldId id="259" r:id="rId12"/>
    <p:sldId id="260" r:id="rId13"/>
    <p:sldId id="271" r:id="rId14"/>
    <p:sldId id="275" r:id="rId15"/>
    <p:sldId id="273" r:id="rId16"/>
    <p:sldId id="262" r:id="rId17"/>
    <p:sldId id="274" r:id="rId18"/>
    <p:sldId id="261" r:id="rId19"/>
    <p:sldId id="276" r:id="rId20"/>
    <p:sldId id="272" r:id="rId21"/>
    <p:sldId id="277" r:id="rId22"/>
    <p:sldId id="278" r:id="rId23"/>
    <p:sldId id="284" r:id="rId24"/>
    <p:sldId id="286" r:id="rId25"/>
    <p:sldId id="287" r:id="rId26"/>
    <p:sldId id="288" r:id="rId27"/>
    <p:sldId id="289" r:id="rId28"/>
    <p:sldId id="290" r:id="rId29"/>
    <p:sldId id="263" r:id="rId30"/>
    <p:sldId id="279" r:id="rId31"/>
    <p:sldId id="280" r:id="rId32"/>
    <p:sldId id="281" r:id="rId33"/>
    <p:sldId id="282" r:id="rId34"/>
    <p:sldId id="264" r:id="rId35"/>
    <p:sldId id="266" r:id="rId36"/>
    <p:sldId id="269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B12C3D"/>
    <a:srgbClr val="DF7023"/>
    <a:srgbClr val="0F787D"/>
    <a:srgbClr val="000000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82" autoAdjust="0"/>
    <p:restoredTop sz="50000" autoAdjust="0"/>
  </p:normalViewPr>
  <p:slideViewPr>
    <p:cSldViewPr snapToGrid="0">
      <p:cViewPr varScale="1">
        <p:scale>
          <a:sx n="77" d="100"/>
          <a:sy n="77" d="100"/>
        </p:scale>
        <p:origin x="96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commentAuthors" Target="commentAuthor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05748-ED2D-D64E-99DF-8786916463A4}" type="datetime1">
              <a:rPr lang="en-US" smtClean="0"/>
              <a:t>09-May-19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2.jpg>
</file>

<file path=ppt/media/image13.jpg>
</file>

<file path=ppt/media/image14.jpg>
</file>

<file path=ppt/media/image15.png>
</file>

<file path=ppt/media/image16.png>
</file>

<file path=ppt/media/image18.png>
</file>

<file path=ppt/media/image19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AFACB-FB72-504C-9D79-2AB5728FD867}" type="datetime1">
              <a:rPr lang="en-US" smtClean="0"/>
              <a:t>09-May-19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066" y="-14942"/>
            <a:ext cx="2324100" cy="13208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7391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14555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0526" y="1709351"/>
            <a:ext cx="426947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869156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661715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ABF42-2BD0-4EC3-B3E6-DA0798FB8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10AF-D723-43FC-AF42-C79412009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23977A-C527-4FD6-AA90-E19BEA6F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35284-B170-4061-B3CA-94C62BC4B87C}" type="datetimeFigureOut">
              <a:rPr lang="en-US" smtClean="0"/>
              <a:t>09-May-19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85562-0632-430C-AFF1-CCC4A2113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75D6D-3FD1-4F8A-9A40-18E667F38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9AD80-35DA-4E7D-82D1-907E45CE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977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C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3" name="Straight Connector 22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2237110"/>
            <a:ext cx="8805158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 1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2"/>
            <a:ext cx="9144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5528235"/>
            <a:ext cx="7884696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5067118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43858" y="1570617"/>
            <a:ext cx="7672698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3309938" y="5206137"/>
            <a:ext cx="5565775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" y="1561545"/>
            <a:ext cx="557893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320315" y="4701328"/>
            <a:ext cx="557893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162932" y="1578919"/>
            <a:ext cx="3755643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162933" y="5766677"/>
            <a:ext cx="3755642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8920"/>
            <a:ext cx="4242014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5067207" y="1573229"/>
            <a:ext cx="1851807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023274" y="1573229"/>
            <a:ext cx="183949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067207" y="3914118"/>
            <a:ext cx="1851807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023274" y="3914118"/>
            <a:ext cx="183949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2054"/>
            <a:ext cx="4242014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39486" y="1578919"/>
            <a:ext cx="4557485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884057" y="3690747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4884057" y="1578919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7206343" y="1572054"/>
            <a:ext cx="1720170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39486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239939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2652483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623811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6624264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229186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227013" y="1585784"/>
            <a:ext cx="848155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246744" y="1578919"/>
            <a:ext cx="421744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46742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4672705" y="1572054"/>
            <a:ext cx="4217756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4673015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Fount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5245111"/>
            <a:ext cx="9144000" cy="1612889"/>
            <a:chOff x="-1276426" y="5245111"/>
            <a:chExt cx="9144000" cy="161288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822622" y="524511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276426" y="524566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5240939"/>
            <a:ext cx="6400800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Here</a:t>
            </a:r>
            <a:br>
              <a:rPr lang="en-US" dirty="0"/>
            </a:br>
            <a:r>
              <a:rPr lang="en-US" dirty="0"/>
              <a:t>Email Here</a:t>
            </a:r>
            <a:br>
              <a:rPr lang="en-US" dirty="0"/>
            </a:br>
            <a:r>
              <a:rPr lang="en-US" dirty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5428" y="678404"/>
            <a:ext cx="3544298" cy="3028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0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udents with NYC sky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win A Stevens H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mpus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7063" y="1170132"/>
            <a:ext cx="5216937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23826" y="3534870"/>
            <a:ext cx="3828116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3845138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2.emf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1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.emf"/><Relationship Id="rId5" Type="http://schemas.openxmlformats.org/officeDocument/2006/relationships/image" Target="../media/image11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1.emf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29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803" r:id="rId2"/>
    <p:sldLayoutId id="2147483804" r:id="rId3"/>
    <p:sldLayoutId id="2147483805" r:id="rId4"/>
    <p:sldLayoutId id="2147483773" r:id="rId5"/>
    <p:sldLayoutId id="2147483771" r:id="rId6"/>
    <p:sldLayoutId id="2147483799" r:id="rId7"/>
    <p:sldLayoutId id="2147483764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6099048" y="6419355"/>
            <a:ext cx="3044952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6419912"/>
            <a:ext cx="6099048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6446520"/>
            <a:ext cx="9144000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6" name="Slide Number Placeholder 1"/>
          <p:cNvSpPr>
            <a:spLocks noGrp="1"/>
          </p:cNvSpPr>
          <p:nvPr userDrawn="1"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9144000" cy="928827"/>
            <a:chOff x="0" y="0"/>
            <a:chExt cx="9144000" cy="92882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  <p:sldLayoutId id="2147483806" r:id="rId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100percentfedup.com/" TargetMode="External"/><Relationship Id="rId2" Type="http://schemas.openxmlformats.org/officeDocument/2006/relationships/hyperlink" Target="https://en.wikipedia.org/wiki/Wikipedia:Zimdars%27_fake_news_list" TargetMode="Externa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" TargetMode="External"/><Relationship Id="rId2" Type="http://schemas.openxmlformats.org/officeDocument/2006/relationships/hyperlink" Target="https://en.wikipedia.org/wiki/News_media_in_the_United_States" TargetMode="Externa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>
          <a:xfrm>
            <a:off x="132336" y="3325661"/>
            <a:ext cx="3828116" cy="1204686"/>
          </a:xfrm>
        </p:spPr>
        <p:txBody>
          <a:bodyPr/>
          <a:lstStyle/>
          <a:p>
            <a:r>
              <a:rPr lang="en-US" dirty="0"/>
              <a:t>BIA-660-C </a:t>
            </a:r>
          </a:p>
          <a:p>
            <a:r>
              <a:rPr lang="en-US" dirty="0"/>
              <a:t>Final Project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Automated Fake News Detection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23825" y="4648050"/>
            <a:ext cx="3845138" cy="1256167"/>
          </a:xfrm>
        </p:spPr>
        <p:txBody>
          <a:bodyPr/>
          <a:lstStyle/>
          <a:p>
            <a:r>
              <a:rPr lang="en-US" b="1" dirty="0"/>
              <a:t>Team 3:</a:t>
            </a:r>
          </a:p>
          <a:p>
            <a:r>
              <a:rPr lang="en-US" dirty="0"/>
              <a:t>Viveksinh Solanki</a:t>
            </a:r>
          </a:p>
          <a:p>
            <a:r>
              <a:rPr lang="en-US" dirty="0" err="1"/>
              <a:t>Akshay</a:t>
            </a:r>
            <a:r>
              <a:rPr lang="en-US" dirty="0"/>
              <a:t> Rane</a:t>
            </a:r>
          </a:p>
          <a:p>
            <a:r>
              <a:rPr lang="en-US" dirty="0"/>
              <a:t>Ronald Fernandes</a:t>
            </a:r>
          </a:p>
          <a:p>
            <a:r>
              <a:rPr lang="en-US" dirty="0" err="1"/>
              <a:t>Gaurang</a:t>
            </a:r>
            <a:r>
              <a:rPr lang="en-US" dirty="0"/>
              <a:t> Patel</a:t>
            </a:r>
          </a:p>
        </p:txBody>
      </p:sp>
    </p:spTree>
    <p:extLst>
      <p:ext uri="{BB962C8B-B14F-4D97-AF65-F5344CB8AC3E}">
        <p14:creationId xmlns:p14="http://schemas.microsoft.com/office/powerpoint/2010/main" val="912756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1089764"/>
            <a:ext cx="8691562" cy="5004129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Word cloud 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Encountered words specifying author name, advertisement, twitter URLs etc. with high frequencies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Found some repeated texts (see Table 1)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Plotted word frequency distribution for each label and each dataset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Found some unrelated words (want, would, anything etc..)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Random forest feature importance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Plotted top 30 important features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Encountered some repeated n-grams(bigrams, trigrams, four-grams) with no inference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Encountered more unrelated words with high frequency(missing, think etc..)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Found more repeated texts (see Table 1)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EDA-1</a:t>
            </a:r>
          </a:p>
        </p:txBody>
      </p:sp>
    </p:spTree>
    <p:extLst>
      <p:ext uri="{BB962C8B-B14F-4D97-AF65-F5344CB8AC3E}">
        <p14:creationId xmlns:p14="http://schemas.microsoft.com/office/powerpoint/2010/main" val="3538594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4487" y="217936"/>
            <a:ext cx="7303340" cy="535863"/>
          </a:xfrm>
        </p:spPr>
        <p:txBody>
          <a:bodyPr/>
          <a:lstStyle/>
          <a:p>
            <a:r>
              <a:rPr lang="en-US" dirty="0"/>
              <a:t>Table 1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1D0010C-FB56-E541-9586-19EA4BB2D7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5347356"/>
              </p:ext>
            </p:extLst>
          </p:nvPr>
        </p:nvGraphicFramePr>
        <p:xfrm>
          <a:off x="718996" y="876822"/>
          <a:ext cx="7623338" cy="54377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1669">
                  <a:extLst>
                    <a:ext uri="{9D8B030D-6E8A-4147-A177-3AD203B41FA5}">
                      <a16:colId xmlns:a16="http://schemas.microsoft.com/office/drawing/2014/main" val="2342045012"/>
                    </a:ext>
                  </a:extLst>
                </a:gridCol>
                <a:gridCol w="3811669">
                  <a:extLst>
                    <a:ext uri="{9D8B030D-6E8A-4147-A177-3AD203B41FA5}">
                      <a16:colId xmlns:a16="http://schemas.microsoft.com/office/drawing/2014/main" val="3446906481"/>
                    </a:ext>
                  </a:extLst>
                </a:gridCol>
              </a:tblGrid>
              <a:tr h="3589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Repeated Strings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Frequency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7192837"/>
                  </a:ext>
                </a:extLst>
              </a:tr>
              <a:tr h="4391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“welcome guide national host”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8930576"/>
                  </a:ext>
                </a:extLst>
              </a:tr>
              <a:tr h="6280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“busy </a:t>
                      </a:r>
                      <a:r>
                        <a:rPr lang="en-US" dirty="0" err="1"/>
                        <a:t>american</a:t>
                      </a:r>
                      <a:r>
                        <a:rPr lang="en-US" dirty="0"/>
                        <a:t> biggest stories might missed links read”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7282820"/>
                  </a:ext>
                </a:extLst>
              </a:tr>
              <a:tr h="6280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“stories making news </a:t>
                      </a:r>
                      <a:r>
                        <a:rPr lang="en-US" dirty="0" err="1"/>
                        <a:t>washington</a:t>
                      </a:r>
                      <a:r>
                        <a:rPr lang="en-US" dirty="0"/>
                        <a:t> today”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2732094"/>
                  </a:ext>
                </a:extLst>
              </a:tr>
              <a:tr h="3589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“love hear email”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1632078"/>
                  </a:ext>
                </a:extLst>
              </a:tr>
              <a:tr h="5058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“forwarded subscribe delivered”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157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1440565"/>
                  </a:ext>
                </a:extLst>
              </a:tr>
              <a:tr h="4391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“today briefing compiled”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1970311"/>
                  </a:ext>
                </a:extLst>
              </a:tr>
              <a:tr h="4391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</a:t>
                      </a:r>
                      <a:r>
                        <a:rPr lang="en-US" dirty="0" err="1"/>
                        <a:t>isabella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grull</a:t>
                      </a:r>
                      <a:r>
                        <a:rPr lang="en-US" dirty="0"/>
                        <a:t>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9732"/>
                  </a:ext>
                </a:extLst>
              </a:tr>
              <a:tr h="4391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“read story”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150235"/>
                  </a:ext>
                </a:extLst>
              </a:tr>
              <a:tr h="1029309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“trending </a:t>
                      </a:r>
                      <a:r>
                        <a:rPr lang="en-US" b="1" dirty="0" err="1"/>
                        <a:t>katie</a:t>
                      </a:r>
                      <a:r>
                        <a:rPr lang="en-US" b="1" dirty="0"/>
                        <a:t> </a:t>
                      </a:r>
                      <a:r>
                        <a:rPr lang="en-US" b="1" dirty="0" err="1"/>
                        <a:t>hopkins</a:t>
                      </a:r>
                      <a:r>
                        <a:rPr lang="en-US" b="1" dirty="0"/>
                        <a:t> warns </a:t>
                      </a:r>
                      <a:r>
                        <a:rPr lang="en-US" b="1" dirty="0" err="1"/>
                        <a:t>americans</a:t>
                      </a:r>
                      <a:r>
                        <a:rPr lang="en-US" b="1" dirty="0"/>
                        <a:t> grave danger ahead great country become united kingdom</a:t>
                      </a:r>
                      <a:r>
                        <a:rPr lang="en-US" dirty="0"/>
                        <a:t>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977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497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2223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963168"/>
            <a:ext cx="8691562" cy="5299846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Transformed values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Replaced the word “dem” with “democrats”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Replaced the word “rep” with “republicans”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Removed words with length &lt; 3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Updated stop words list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Appended repeated words encountered in EDA-1 to original “stop word” list.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Removed repeated strings mentioned in Table 1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Sampling and balancing labels for final dataset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Statements dataset: fake-747 and real-747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Content dataset: fake-228 and real-228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868476" cy="544815"/>
          </a:xfrm>
        </p:spPr>
        <p:txBody>
          <a:bodyPr/>
          <a:lstStyle/>
          <a:p>
            <a:r>
              <a:rPr lang="en-US" sz="2800" dirty="0"/>
              <a:t>Preprocessing (Post EDA-1)</a:t>
            </a:r>
          </a:p>
        </p:txBody>
      </p:sp>
    </p:spTree>
    <p:extLst>
      <p:ext uri="{BB962C8B-B14F-4D97-AF65-F5344CB8AC3E}">
        <p14:creationId xmlns:p14="http://schemas.microsoft.com/office/powerpoint/2010/main" val="2172445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1189972"/>
            <a:ext cx="8691562" cy="5073041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To reduce document length bias in final content dataset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We counted number of words occurring in more than 15% (word </a:t>
            </a:r>
            <a:r>
              <a:rPr lang="en-US" dirty="0" err="1"/>
              <a:t>freq</a:t>
            </a:r>
            <a:r>
              <a:rPr lang="en-US" dirty="0"/>
              <a:t>=30) documents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Count = 585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Hence, used </a:t>
            </a:r>
            <a:r>
              <a:rPr lang="en-US" dirty="0" err="1"/>
              <a:t>max_features</a:t>
            </a:r>
            <a:r>
              <a:rPr lang="en-US" dirty="0"/>
              <a:t>=500 for </a:t>
            </a:r>
            <a:r>
              <a:rPr lang="en-US" dirty="0" err="1"/>
              <a:t>Tf-Idf</a:t>
            </a:r>
            <a:r>
              <a:rPr lang="en-US" dirty="0"/>
              <a:t> vectorizer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This will help in disregarding rare/biased words for both labels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868476" cy="544815"/>
          </a:xfrm>
        </p:spPr>
        <p:txBody>
          <a:bodyPr/>
          <a:lstStyle/>
          <a:p>
            <a:r>
              <a:rPr lang="en-US" sz="2800" dirty="0"/>
              <a:t>Contd..</a:t>
            </a:r>
          </a:p>
        </p:txBody>
      </p:sp>
    </p:spTree>
    <p:extLst>
      <p:ext uri="{BB962C8B-B14F-4D97-AF65-F5344CB8AC3E}">
        <p14:creationId xmlns:p14="http://schemas.microsoft.com/office/powerpoint/2010/main" val="3982926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1091182"/>
            <a:ext cx="8691562" cy="517183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868476" cy="544815"/>
          </a:xfrm>
        </p:spPr>
        <p:txBody>
          <a:bodyPr/>
          <a:lstStyle/>
          <a:p>
            <a:r>
              <a:rPr lang="en-US" sz="2800" dirty="0"/>
              <a:t>EDA-2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48211F-5F1C-AE4D-B246-82B327DC87C8}"/>
              </a:ext>
            </a:extLst>
          </p:cNvPr>
          <p:cNvSpPr txBox="1"/>
          <p:nvPr/>
        </p:nvSpPr>
        <p:spPr>
          <a:xfrm>
            <a:off x="4815840" y="1365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A8686E-93B5-614F-B462-7EB4C158F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66" y="1954060"/>
            <a:ext cx="4047618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39CB63-B039-4292-94A9-A09E13406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1270" y="1932763"/>
            <a:ext cx="4198764" cy="2743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C64BCB-CED8-4250-834B-B913FF36B95E}"/>
              </a:ext>
            </a:extLst>
          </p:cNvPr>
          <p:cNvSpPr txBox="1"/>
          <p:nvPr/>
        </p:nvSpPr>
        <p:spPr>
          <a:xfrm>
            <a:off x="1201051" y="4833805"/>
            <a:ext cx="22934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Fake News Statements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85D8B0-D9E6-42B4-AB34-F26FB31D85A0}"/>
              </a:ext>
            </a:extLst>
          </p:cNvPr>
          <p:cNvSpPr txBox="1"/>
          <p:nvPr/>
        </p:nvSpPr>
        <p:spPr>
          <a:xfrm>
            <a:off x="5649503" y="4823156"/>
            <a:ext cx="2271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Real News Statements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364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1091182"/>
            <a:ext cx="8691562" cy="517183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868476" cy="544815"/>
          </a:xfrm>
        </p:spPr>
        <p:txBody>
          <a:bodyPr/>
          <a:lstStyle/>
          <a:p>
            <a:r>
              <a:rPr lang="en-US" sz="2800" dirty="0"/>
              <a:t>EDA-2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48211F-5F1C-AE4D-B246-82B327DC87C8}"/>
              </a:ext>
            </a:extLst>
          </p:cNvPr>
          <p:cNvSpPr txBox="1"/>
          <p:nvPr/>
        </p:nvSpPr>
        <p:spPr>
          <a:xfrm>
            <a:off x="4815840" y="1365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484E3A-2777-354E-86C1-65990451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1" y="2132730"/>
            <a:ext cx="4026162" cy="2273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223193-0B19-4FAA-9923-B6863BCEE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119" y="2132731"/>
            <a:ext cx="4225868" cy="2273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CB82D9-16D0-427E-9567-4349721EB924}"/>
              </a:ext>
            </a:extLst>
          </p:cNvPr>
          <p:cNvSpPr txBox="1"/>
          <p:nvPr/>
        </p:nvSpPr>
        <p:spPr>
          <a:xfrm>
            <a:off x="1449562" y="4418723"/>
            <a:ext cx="1980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Fake News Content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6832C7-C0B8-4C1F-ADB2-CD6DE4C6EF59}"/>
              </a:ext>
            </a:extLst>
          </p:cNvPr>
          <p:cNvSpPr txBox="1"/>
          <p:nvPr/>
        </p:nvSpPr>
        <p:spPr>
          <a:xfrm>
            <a:off x="5713961" y="4418723"/>
            <a:ext cx="20079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Real News Content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59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895351"/>
            <a:ext cx="8691562" cy="554429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868476" cy="544815"/>
          </a:xfrm>
        </p:spPr>
        <p:txBody>
          <a:bodyPr/>
          <a:lstStyle/>
          <a:p>
            <a:r>
              <a:rPr lang="en-US" sz="2800" dirty="0"/>
              <a:t>EDA-2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48211F-5F1C-AE4D-B246-82B327DC87C8}"/>
              </a:ext>
            </a:extLst>
          </p:cNvPr>
          <p:cNvSpPr txBox="1"/>
          <p:nvPr/>
        </p:nvSpPr>
        <p:spPr>
          <a:xfrm>
            <a:off x="4815840" y="1365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80D2C6-CF0A-9F49-9CA2-C72288201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24" y="895349"/>
            <a:ext cx="8255572" cy="50672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0181D3-FB05-427A-9E4E-B455579F7AC6}"/>
              </a:ext>
            </a:extLst>
          </p:cNvPr>
          <p:cNvSpPr txBox="1"/>
          <p:nvPr/>
        </p:nvSpPr>
        <p:spPr>
          <a:xfrm>
            <a:off x="2700398" y="5893783"/>
            <a:ext cx="37432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30 words in fake news statements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724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895351"/>
            <a:ext cx="8691562" cy="554429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868476" cy="544815"/>
          </a:xfrm>
        </p:spPr>
        <p:txBody>
          <a:bodyPr/>
          <a:lstStyle/>
          <a:p>
            <a:r>
              <a:rPr lang="en-US" sz="2800" dirty="0"/>
              <a:t>EDA-2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48211F-5F1C-AE4D-B246-82B327DC87C8}"/>
              </a:ext>
            </a:extLst>
          </p:cNvPr>
          <p:cNvSpPr txBox="1"/>
          <p:nvPr/>
        </p:nvSpPr>
        <p:spPr>
          <a:xfrm>
            <a:off x="4815840" y="1365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831F23-EF4C-4D4F-A91E-63E7DFBEF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895350"/>
            <a:ext cx="8119872" cy="5067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0A8A31-E5E4-46A7-BCBC-A371508F8B5D}"/>
              </a:ext>
            </a:extLst>
          </p:cNvPr>
          <p:cNvSpPr txBox="1"/>
          <p:nvPr/>
        </p:nvSpPr>
        <p:spPr>
          <a:xfrm>
            <a:off x="2716780" y="5962649"/>
            <a:ext cx="37104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30 words in real news statements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407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895351"/>
            <a:ext cx="8691562" cy="554429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868476" cy="544815"/>
          </a:xfrm>
        </p:spPr>
        <p:txBody>
          <a:bodyPr/>
          <a:lstStyle/>
          <a:p>
            <a:r>
              <a:rPr lang="en-US" sz="2800" dirty="0"/>
              <a:t>EDA-2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48211F-5F1C-AE4D-B246-82B327DC87C8}"/>
              </a:ext>
            </a:extLst>
          </p:cNvPr>
          <p:cNvSpPr txBox="1"/>
          <p:nvPr/>
        </p:nvSpPr>
        <p:spPr>
          <a:xfrm>
            <a:off x="4815840" y="1365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818F10-9870-5348-A18A-BF44C029F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73" y="895350"/>
            <a:ext cx="8077277" cy="5067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0DECE9-5095-470B-8EB7-58A0F12AB7D3}"/>
              </a:ext>
            </a:extLst>
          </p:cNvPr>
          <p:cNvSpPr txBox="1"/>
          <p:nvPr/>
        </p:nvSpPr>
        <p:spPr>
          <a:xfrm>
            <a:off x="3105211" y="5962649"/>
            <a:ext cx="34212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30 words in fake news content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40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895351"/>
            <a:ext cx="8691562" cy="554429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868476" cy="544815"/>
          </a:xfrm>
        </p:spPr>
        <p:txBody>
          <a:bodyPr/>
          <a:lstStyle/>
          <a:p>
            <a:r>
              <a:rPr lang="en-US" sz="2800" dirty="0"/>
              <a:t>EDA-2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48211F-5F1C-AE4D-B246-82B327DC87C8}"/>
              </a:ext>
            </a:extLst>
          </p:cNvPr>
          <p:cNvSpPr txBox="1"/>
          <p:nvPr/>
        </p:nvSpPr>
        <p:spPr>
          <a:xfrm>
            <a:off x="4815840" y="1365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67417-43BA-774D-B2CE-38FCC93FA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28" y="895350"/>
            <a:ext cx="7973568" cy="5067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DDEEC9-DB48-4716-8028-0BDC3B9BB6B7}"/>
              </a:ext>
            </a:extLst>
          </p:cNvPr>
          <p:cNvSpPr txBox="1"/>
          <p:nvPr/>
        </p:nvSpPr>
        <p:spPr>
          <a:xfrm>
            <a:off x="2716780" y="5931363"/>
            <a:ext cx="33884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30 words in real news content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680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In simpler terms,</a:t>
            </a:r>
          </a:p>
          <a:p>
            <a:pPr marL="0" indent="0" algn="ctr">
              <a:buNone/>
            </a:pPr>
            <a:r>
              <a:rPr lang="en-US" dirty="0"/>
              <a:t>“Fake news can be defined as any news with false information and which is created with the intent of misleading people”</a:t>
            </a:r>
          </a:p>
          <a:p>
            <a:pPr marL="0" indent="0" algn="ctr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Traditional approaches of fighting fake news: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human annotators who manually check all the news and  decide its genuineness based on the available truthful resources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time consuming and tedious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By borrowing methods from ML and NLP, fake news detection can be automated at some degree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Faster and cheaper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Trad-off for accuracy </a:t>
            </a:r>
          </a:p>
          <a:p>
            <a:pPr marL="0" indent="0" algn="ctr">
              <a:buNone/>
            </a:pP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815519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786384"/>
            <a:ext cx="8691562" cy="56532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Top 30 features using Random Forest feature importance – Content dataset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868476" cy="544815"/>
          </a:xfrm>
        </p:spPr>
        <p:txBody>
          <a:bodyPr/>
          <a:lstStyle/>
          <a:p>
            <a:r>
              <a:rPr lang="en-US" sz="2800" dirty="0"/>
              <a:t>EDA-2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48211F-5F1C-AE4D-B246-82B327DC87C8}"/>
              </a:ext>
            </a:extLst>
          </p:cNvPr>
          <p:cNvSpPr txBox="1"/>
          <p:nvPr/>
        </p:nvSpPr>
        <p:spPr>
          <a:xfrm>
            <a:off x="4815840" y="1365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EEE505-B006-5249-B74F-4B5F7C4FB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12" y="830221"/>
            <a:ext cx="8046720" cy="506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59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Statement dataset: (Used </a:t>
            </a:r>
            <a:r>
              <a:rPr lang="en-US" dirty="0" err="1"/>
              <a:t>GridSearch</a:t>
            </a:r>
            <a:r>
              <a:rPr lang="en-US" dirty="0"/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TF-IDF params: analyzer =‘ </a:t>
            </a:r>
            <a:r>
              <a:rPr lang="en-US" dirty="0" err="1"/>
              <a:t>char_wb</a:t>
            </a:r>
            <a:r>
              <a:rPr lang="en-US" dirty="0"/>
              <a:t>’, </a:t>
            </a:r>
            <a:r>
              <a:rPr lang="en-US" dirty="0" err="1"/>
              <a:t>min_df</a:t>
            </a:r>
            <a:r>
              <a:rPr lang="en-US" dirty="0"/>
              <a:t>=7, </a:t>
            </a:r>
            <a:r>
              <a:rPr lang="en-US" dirty="0" err="1"/>
              <a:t>ngram_range</a:t>
            </a:r>
            <a:r>
              <a:rPr lang="en-US" dirty="0"/>
              <a:t>=(1,6)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/>
              <a:t>Best f1_macro on test set:  84.71%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Content dataset: (Used 5-fold cross-validation)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TF-IDF params: </a:t>
            </a:r>
            <a:r>
              <a:rPr lang="en-US" dirty="0" err="1"/>
              <a:t>max_features</a:t>
            </a:r>
            <a:r>
              <a:rPr lang="en-US" dirty="0"/>
              <a:t> = 500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/>
              <a:t>Average f1_macro on test set: 88.12%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results: SVM</a:t>
            </a:r>
          </a:p>
        </p:txBody>
      </p:sp>
    </p:spTree>
    <p:extLst>
      <p:ext uri="{BB962C8B-B14F-4D97-AF65-F5344CB8AC3E}">
        <p14:creationId xmlns:p14="http://schemas.microsoft.com/office/powerpoint/2010/main" val="2157617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Statement dataset: (Used </a:t>
            </a:r>
            <a:r>
              <a:rPr lang="en-US" dirty="0" err="1"/>
              <a:t>GridSearch</a:t>
            </a:r>
            <a:r>
              <a:rPr lang="en-US" dirty="0"/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TF-IDF params: analyzer =‘ </a:t>
            </a:r>
            <a:r>
              <a:rPr lang="en-US" dirty="0" err="1"/>
              <a:t>char_wb</a:t>
            </a:r>
            <a:r>
              <a:rPr lang="en-US" dirty="0"/>
              <a:t>’, </a:t>
            </a:r>
            <a:r>
              <a:rPr lang="en-US" dirty="0" err="1"/>
              <a:t>min_df</a:t>
            </a:r>
            <a:r>
              <a:rPr lang="en-US" dirty="0"/>
              <a:t>=1, </a:t>
            </a:r>
            <a:r>
              <a:rPr lang="en-US" dirty="0" err="1"/>
              <a:t>ngram_range</a:t>
            </a:r>
            <a:r>
              <a:rPr lang="en-US" dirty="0"/>
              <a:t>=(1,4)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MNB params: alpha=0.5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/>
              <a:t>Best f1_macro on test set:  79.12%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Content dataset: (Used 5-fold cross-validation)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TF-IDF params: </a:t>
            </a:r>
            <a:r>
              <a:rPr lang="en-US" dirty="0" err="1"/>
              <a:t>max_features</a:t>
            </a:r>
            <a:r>
              <a:rPr lang="en-US" dirty="0"/>
              <a:t> = 500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/>
              <a:t>Average f1_macro on test set: 86.06%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results: MNB</a:t>
            </a:r>
          </a:p>
        </p:txBody>
      </p:sp>
    </p:spTree>
    <p:extLst>
      <p:ext uri="{BB962C8B-B14F-4D97-AF65-F5344CB8AC3E}">
        <p14:creationId xmlns:p14="http://schemas.microsoft.com/office/powerpoint/2010/main" val="23731952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Statement dataset: (Used </a:t>
            </a:r>
            <a:r>
              <a:rPr lang="en-US" dirty="0" err="1"/>
              <a:t>GridSearch</a:t>
            </a:r>
            <a:r>
              <a:rPr lang="en-US" dirty="0"/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TF-IDF params: analyzer =‘ </a:t>
            </a:r>
            <a:r>
              <a:rPr lang="en-US" dirty="0" err="1"/>
              <a:t>char_wb</a:t>
            </a:r>
            <a:r>
              <a:rPr lang="en-US" dirty="0"/>
              <a:t>’, </a:t>
            </a:r>
            <a:r>
              <a:rPr lang="en-US" dirty="0" err="1"/>
              <a:t>min_df</a:t>
            </a:r>
            <a:r>
              <a:rPr lang="en-US" dirty="0"/>
              <a:t>=5, </a:t>
            </a:r>
            <a:r>
              <a:rPr lang="en-US" dirty="0" err="1"/>
              <a:t>ngram_range</a:t>
            </a:r>
            <a:r>
              <a:rPr lang="en-US" dirty="0"/>
              <a:t>=(1,5)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/>
              <a:t>Best f1_macro on test set: 85.56%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Content dataset: (Used 5-fold cross-validation)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TF-IDF params: </a:t>
            </a:r>
            <a:r>
              <a:rPr lang="en-US" dirty="0" err="1"/>
              <a:t>max_features</a:t>
            </a:r>
            <a:r>
              <a:rPr lang="en-US" dirty="0"/>
              <a:t> = 500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/>
              <a:t>Average f1_macro on test set: 84.85%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303340" cy="923951"/>
          </a:xfrm>
        </p:spPr>
        <p:txBody>
          <a:bodyPr/>
          <a:lstStyle/>
          <a:p>
            <a:r>
              <a:rPr lang="en-US" dirty="0"/>
              <a:t>Experiments and results: Random Forest</a:t>
            </a:r>
          </a:p>
        </p:txBody>
      </p:sp>
    </p:spTree>
    <p:extLst>
      <p:ext uri="{BB962C8B-B14F-4D97-AF65-F5344CB8AC3E}">
        <p14:creationId xmlns:p14="http://schemas.microsoft.com/office/powerpoint/2010/main" val="1275030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6219" y="1070522"/>
            <a:ext cx="8691562" cy="512986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Statement dataset: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Got very low f1_macro (around 50%)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Due to smaller size of document as well as dataset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Hence, CNN didn’t work for this dataset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Content dataset: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Word Embeddings using 100D pretrained </a:t>
            </a:r>
            <a:r>
              <a:rPr lang="en-US" dirty="0" err="1"/>
              <a:t>GloVe</a:t>
            </a:r>
            <a:r>
              <a:rPr lang="en-US" dirty="0"/>
              <a:t> vectors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VOCAB_SIZE = 500 (kept same as max-features)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MAX_SEQUENCE_LENGTH = 698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EMBEDDING_DIMS = 100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FILTERS = 128 #number of filters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KERNEL_SIZE = 7 #filter window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BATCH_SIZE = 50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Early Stopping with patience=7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results: CNN</a:t>
            </a:r>
          </a:p>
        </p:txBody>
      </p:sp>
    </p:spTree>
    <p:extLst>
      <p:ext uri="{BB962C8B-B14F-4D97-AF65-F5344CB8AC3E}">
        <p14:creationId xmlns:p14="http://schemas.microsoft.com/office/powerpoint/2010/main" val="512209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6219" y="1070522"/>
            <a:ext cx="8691562" cy="512986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Accuracy: </a:t>
            </a:r>
            <a:r>
              <a:rPr lang="en-US" b="1" dirty="0"/>
              <a:t>75.18%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Classification report</a:t>
            </a:r>
          </a:p>
          <a:p>
            <a:pPr marL="0" indent="0">
              <a:buNone/>
            </a:pPr>
            <a:r>
              <a:rPr lang="en-US" dirty="0"/>
              <a:t>               	precision    recall  f1-score   support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0       	0.91      0.57      0.70        69</a:t>
            </a:r>
          </a:p>
          <a:p>
            <a:pPr marL="0" indent="0">
              <a:buNone/>
            </a:pPr>
            <a:r>
              <a:rPr lang="en-US" dirty="0"/>
              <a:t>            1       	0.68      0.94      0.79        68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micro avg       	0.75      0.75      0.75       137</a:t>
            </a:r>
          </a:p>
          <a:p>
            <a:pPr marL="0" indent="0">
              <a:buNone/>
            </a:pPr>
            <a:r>
              <a:rPr lang="en-US" dirty="0"/>
              <a:t>macro avg       	0.79      0.75      0.74       137</a:t>
            </a:r>
          </a:p>
          <a:p>
            <a:pPr marL="0" indent="0">
              <a:buNone/>
            </a:pPr>
            <a:r>
              <a:rPr lang="en-US" dirty="0"/>
              <a:t>weighted avg   0.79      0.75      0.74       137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f1-Score</a:t>
            </a:r>
            <a:r>
              <a:rPr lang="en-US" b="1" dirty="0"/>
              <a:t>: 79.01%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Contd..</a:t>
            </a:r>
          </a:p>
        </p:txBody>
      </p:sp>
    </p:spTree>
    <p:extLst>
      <p:ext uri="{BB962C8B-B14F-4D97-AF65-F5344CB8AC3E}">
        <p14:creationId xmlns:p14="http://schemas.microsoft.com/office/powerpoint/2010/main" val="39041551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Fake News Detection solely based on ML methods is not robust at all!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Model performance will totally depend on the dataset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Proposed approach </a:t>
            </a:r>
            <a:r>
              <a:rPr lang="en-US" dirty="0"/>
              <a:t>:  Inclusion of automated evidence checking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</p:spTree>
    <p:extLst>
      <p:ext uri="{BB962C8B-B14F-4D97-AF65-F5344CB8AC3E}">
        <p14:creationId xmlns:p14="http://schemas.microsoft.com/office/powerpoint/2010/main" val="39515527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6219" y="1396200"/>
            <a:ext cx="8691562" cy="438454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Extract tone/emotion from the given text and utilize it as new feature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Use more balanced and less biased dataset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Try different fake/real news sources and combined them in single dataset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Multiple topics can be included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Add sentiments as new feature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be improved?</a:t>
            </a:r>
          </a:p>
        </p:txBody>
      </p:sp>
    </p:spTree>
    <p:extLst>
      <p:ext uri="{BB962C8B-B14F-4D97-AF65-F5344CB8AC3E}">
        <p14:creationId xmlns:p14="http://schemas.microsoft.com/office/powerpoint/2010/main" val="2677947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2E60F-4E9C-4FAE-9A23-F0188340F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434828"/>
            <a:ext cx="7886700" cy="994172"/>
          </a:xfrm>
        </p:spPr>
        <p:txBody>
          <a:bodyPr/>
          <a:lstStyle/>
          <a:p>
            <a:pPr algn="ctr"/>
            <a:r>
              <a:rPr lang="en-US" b="1" dirty="0"/>
              <a:t>Questions/Suggestions/Feedback</a:t>
            </a:r>
          </a:p>
        </p:txBody>
      </p:sp>
    </p:spTree>
    <p:extLst>
      <p:ext uri="{BB962C8B-B14F-4D97-AF65-F5344CB8AC3E}">
        <p14:creationId xmlns:p14="http://schemas.microsoft.com/office/powerpoint/2010/main" val="310392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45"/>
    </mc:Choice>
    <mc:Fallback xmlns="">
      <p:transition spd="slow" advTm="424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 the past couple of years, India has faced many mob lynching incidents due to the spread of fake news on one of the top social media platforms, WhatsApp.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Affected 2016 US presidential elections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Ongoing elections in India are also being influenced, via fake news being spread on social media platforms.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2464856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Source: </a:t>
            </a:r>
            <a:r>
              <a:rPr lang="en-US" dirty="0">
                <a:hlinkClick r:id="rId2"/>
              </a:rPr>
              <a:t>https://en.wikipedia.org/wiki/Wikipedia:Zimdars%27_fake_news_list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Scraped 1000 fake articles from : </a:t>
            </a:r>
            <a:r>
              <a:rPr lang="en-US" dirty="0">
                <a:hlinkClick r:id="rId3"/>
              </a:rPr>
              <a:t>https://100percentfedup.com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Category: Politics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About website: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Questionable, based on extreme right-wing bias through story selection,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use of poor sources, promotion of propaganda using loaded emotional wording,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failed fact checks by fact checkers, and a complete lack of transparency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collection: fake articles </a:t>
            </a:r>
          </a:p>
        </p:txBody>
      </p:sp>
    </p:spTree>
    <p:extLst>
      <p:ext uri="{BB962C8B-B14F-4D97-AF65-F5344CB8AC3E}">
        <p14:creationId xmlns:p14="http://schemas.microsoft.com/office/powerpoint/2010/main" val="233969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Source: </a:t>
            </a:r>
            <a:r>
              <a:rPr lang="en-US" dirty="0">
                <a:hlinkClick r:id="rId2"/>
              </a:rPr>
              <a:t>https://en.wikipedia.org/wiki/News_media_in_the_United_States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Scraped 1000 real articles from : </a:t>
            </a:r>
            <a:r>
              <a:rPr lang="en-US" dirty="0">
                <a:hlinkClick r:id="rId3"/>
              </a:rPr>
              <a:t>https://api.nytimes.com/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Category: Politics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About website: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Founded in 1851, this paper has won 127 Pulitzer Prizes, more than any other newspaper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The Times is ranked 17th in the world by circulation and 2nd in the U.S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collection: real articles </a:t>
            </a:r>
          </a:p>
        </p:txBody>
      </p:sp>
    </p:spTree>
    <p:extLst>
      <p:ext uri="{BB962C8B-B14F-4D97-AF65-F5344CB8AC3E}">
        <p14:creationId xmlns:p14="http://schemas.microsoft.com/office/powerpoint/2010/main" val="4537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1133856"/>
            <a:ext cx="8691562" cy="4916215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Punctuation count: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We believe that fake news has exaggerated tone and eventually more punctuations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On further analysis, the punctuation count for body of real news was greater, since content length of real news was greater than fake news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Word count 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Initially thought to use as a feature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Word distribution is skewed for ‘real’ labels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(before EDA)</a:t>
            </a:r>
          </a:p>
        </p:txBody>
      </p:sp>
    </p:spTree>
    <p:extLst>
      <p:ext uri="{BB962C8B-B14F-4D97-AF65-F5344CB8AC3E}">
        <p14:creationId xmlns:p14="http://schemas.microsoft.com/office/powerpoint/2010/main" val="50181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275573"/>
            <a:ext cx="8691562" cy="6185367"/>
          </a:xfrm>
        </p:spPr>
        <p:txBody>
          <a:bodyPr/>
          <a:lstStyle/>
          <a:p>
            <a:pPr lvl="1">
              <a:buFont typeface="Wingdings" pitchFamily="2" charset="2"/>
              <a:buChar char="Ø"/>
            </a:pPr>
            <a:r>
              <a:rPr lang="en-US" dirty="0"/>
              <a:t>We kept 75</a:t>
            </a:r>
            <a:r>
              <a:rPr lang="en-US" baseline="30000" dirty="0"/>
              <a:t>th</a:t>
            </a:r>
            <a:r>
              <a:rPr lang="en-US" dirty="0"/>
              <a:t> percentile of fake labels which is approx. 700 as upper bound of word count for  	any document in our dataset.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So, removed documents with word count &gt; 700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Remaining documents:</a:t>
            </a:r>
          </a:p>
          <a:p>
            <a:pPr lvl="2">
              <a:buFont typeface="Wingdings" pitchFamily="2" charset="2"/>
              <a:buChar char="Ø"/>
            </a:pPr>
            <a:r>
              <a:rPr lang="en-US" dirty="0"/>
              <a:t>Fake: 757</a:t>
            </a:r>
          </a:p>
          <a:p>
            <a:pPr lvl="2">
              <a:buFont typeface="Wingdings" pitchFamily="2" charset="2"/>
              <a:buChar char="Ø"/>
            </a:pPr>
            <a:r>
              <a:rPr lang="en-US" dirty="0"/>
              <a:t>Real: 228 (as it was skewed with more words)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37B47E-82E6-B649-96CC-9EACA8992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71" y="2349898"/>
            <a:ext cx="8589391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281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1834611"/>
            <a:ext cx="8691562" cy="2474342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Converted documents to lowercase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Removed punctuations using the following regular expression : </a:t>
            </a:r>
            <a:r>
              <a:rPr lang="en-US" b="1" dirty="0"/>
              <a:t>[^A-Za-z0-9^+-=]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Removed newline characters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Removed ‘</a:t>
            </a:r>
            <a:r>
              <a:rPr lang="en-US" dirty="0" err="1"/>
              <a:t>english</a:t>
            </a:r>
            <a:r>
              <a:rPr lang="en-US" dirty="0"/>
              <a:t>’ stop words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(before EDA)</a:t>
            </a:r>
          </a:p>
        </p:txBody>
      </p:sp>
    </p:spTree>
    <p:extLst>
      <p:ext uri="{BB962C8B-B14F-4D97-AF65-F5344CB8AC3E}">
        <p14:creationId xmlns:p14="http://schemas.microsoft.com/office/powerpoint/2010/main" val="4292971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1365337"/>
            <a:ext cx="8691562" cy="4728556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Converted labels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Fake - 1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Real - 0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Dropped duplicates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Dropped missing (</a:t>
            </a:r>
            <a:r>
              <a:rPr lang="en-US" dirty="0" err="1"/>
              <a:t>NaN</a:t>
            </a:r>
            <a:r>
              <a:rPr lang="en-US" dirty="0"/>
              <a:t>) values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(before EDA)</a:t>
            </a:r>
          </a:p>
        </p:txBody>
      </p:sp>
    </p:spTree>
    <p:extLst>
      <p:ext uri="{BB962C8B-B14F-4D97-AF65-F5344CB8AC3E}">
        <p14:creationId xmlns:p14="http://schemas.microsoft.com/office/powerpoint/2010/main" val="246804018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4316D"/>
      </a:accent1>
      <a:accent2>
        <a:srgbClr val="DF702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38599</TotalTime>
  <Words>1249</Words>
  <Application>Microsoft Office PowerPoint</Application>
  <PresentationFormat>On-screen Show (4:3)</PresentationFormat>
  <Paragraphs>320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28</vt:i4>
      </vt:variant>
    </vt:vector>
  </HeadingPairs>
  <TitlesOfParts>
    <vt:vector size="42" baseType="lpstr">
      <vt:lpstr>Arial</vt:lpstr>
      <vt:lpstr>Calibri</vt:lpstr>
      <vt:lpstr>Century Gothic</vt:lpstr>
      <vt:lpstr>Times New Roman</vt:lpstr>
      <vt:lpstr>Wingdings</vt:lpstr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Presentation</vt:lpstr>
      <vt:lpstr>Introduction</vt:lpstr>
      <vt:lpstr>Motivation</vt:lpstr>
      <vt:lpstr>Data collection: fake articles </vt:lpstr>
      <vt:lpstr>Data collection: real articles </vt:lpstr>
      <vt:lpstr>Feature Engineering (before EDA)</vt:lpstr>
      <vt:lpstr>PowerPoint Presentation</vt:lpstr>
      <vt:lpstr>Data Cleaning (before EDA)</vt:lpstr>
      <vt:lpstr>Preprocessing (before EDA)</vt:lpstr>
      <vt:lpstr>EDA-1</vt:lpstr>
      <vt:lpstr>Table 1</vt:lpstr>
      <vt:lpstr>Preprocessing (Post EDA-1)</vt:lpstr>
      <vt:lpstr>Contd..</vt:lpstr>
      <vt:lpstr>EDA-2</vt:lpstr>
      <vt:lpstr>EDA-2</vt:lpstr>
      <vt:lpstr>EDA-2</vt:lpstr>
      <vt:lpstr>EDA-2</vt:lpstr>
      <vt:lpstr>EDA-2</vt:lpstr>
      <vt:lpstr>EDA-2</vt:lpstr>
      <vt:lpstr>EDA-2</vt:lpstr>
      <vt:lpstr>Experiments and results: SVM</vt:lpstr>
      <vt:lpstr>Experiments and results: MNB</vt:lpstr>
      <vt:lpstr>Experiments and results: Random Forest</vt:lpstr>
      <vt:lpstr>Experiments and results: CNN</vt:lpstr>
      <vt:lpstr>Contd..</vt:lpstr>
      <vt:lpstr>Findings</vt:lpstr>
      <vt:lpstr>What can be improved?</vt:lpstr>
      <vt:lpstr>Questions/Suggestions/Feedback</vt:lpstr>
    </vt:vector>
  </TitlesOfParts>
  <Company>Stevens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Vivek Solanki</cp:lastModifiedBy>
  <cp:revision>1101</cp:revision>
  <cp:lastPrinted>2016-08-09T14:57:31Z</cp:lastPrinted>
  <dcterms:created xsi:type="dcterms:W3CDTF">2013-11-01T14:42:31Z</dcterms:created>
  <dcterms:modified xsi:type="dcterms:W3CDTF">2019-05-09T21:41:29Z</dcterms:modified>
</cp:coreProperties>
</file>